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ublic Sans" charset="1" panose="00000000000000000000"/>
      <p:regular r:id="rId10"/>
    </p:embeddedFont>
    <p:embeddedFont>
      <p:font typeface="Public Sans Bold" charset="1" panose="00000000000000000000"/>
      <p:regular r:id="rId11"/>
    </p:embeddedFont>
    <p:embeddedFont>
      <p:font typeface="Public Sans Italics" charset="1" panose="00000000000000000000"/>
      <p:regular r:id="rId12"/>
    </p:embeddedFont>
    <p:embeddedFont>
      <p:font typeface="Public Sans Bold Italics" charset="1" panose="000000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Garet Italics" charset="1" panose="00000000000000000000"/>
      <p:regular r:id="rId16"/>
    </p:embeddedFont>
    <p:embeddedFont>
      <p:font typeface="Garet 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6" t="0" r="40701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5783978" y="0"/>
            <a:ext cx="7779544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155993" y="2102423"/>
            <a:ext cx="1936860" cy="132816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23614" y="3961501"/>
            <a:ext cx="6520645" cy="193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84"/>
              </a:lnSpc>
            </a:pPr>
            <a:r>
              <a:rPr lang="en-US" sz="6771">
                <a:solidFill>
                  <a:srgbClr val="F1D6AB"/>
                </a:solidFill>
                <a:latin typeface="Garet Bold"/>
              </a:rPr>
              <a:t>Internshala Titans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3614" y="6222197"/>
            <a:ext cx="609586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ublic Sans"/>
              </a:rPr>
              <a:t>Auction strategy for new IPL team Internshala Titans franchise by analyzing past IPL data from the first season to the 13th season which was held in 2020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103707" y="1033462"/>
            <a:ext cx="12564562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44083" y="2421758"/>
          <a:ext cx="5781907" cy="6305550"/>
        </p:xfrm>
        <a:graphic>
          <a:graphicData uri="http://schemas.openxmlformats.org/drawingml/2006/table">
            <a:tbl>
              <a:tblPr/>
              <a:tblGrid>
                <a:gridCol w="1813681"/>
                <a:gridCol w="881341"/>
                <a:gridCol w="951267"/>
                <a:gridCol w="997884"/>
                <a:gridCol w="1137735"/>
              </a:tblGrid>
              <a:tr h="8311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 Bold"/>
                        </a:rPr>
                        <a:t>bowler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 Bold"/>
                        </a:rPr>
                        <a:t>balls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 Bold"/>
                        </a:rPr>
                        <a:t>over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 Bold"/>
                        </a:rPr>
                        <a:t>run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 Bold"/>
                        </a:rPr>
                        <a:t>economy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515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Rashid Khan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1490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248.2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1573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6.33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515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A Kumble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983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163.5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1089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6.65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515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M Muralitharan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1577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262.5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1755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6.68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515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DW Steyn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2276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379.2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2568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R Ashwin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3327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554.3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3756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SP Narine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2824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470.4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3208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6.82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DL Vettori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785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130.5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894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6.83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1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Washington</a:t>
                      </a:r>
                      <a:endParaRPr lang="en-US" sz="1100"/>
                    </a:p>
                    <a:p>
                      <a:pPr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  Sundar</a:t>
                      </a:r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660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110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758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6.89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J Botha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709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118.1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818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6.92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R Tewatia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587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97.5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684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Public Sans"/>
                        </a:rPr>
                        <a:t>6.99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60154" y="3089544"/>
            <a:ext cx="9379643" cy="563776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03705" y="432708"/>
            <a:ext cx="14080590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ECONOMICAL BOWLERS(BOWLERS WITH GOOD ECONOMY)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6083" y="1997695"/>
            <a:ext cx="15455835" cy="482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SELECT DISTINCT ib.bowler,  </a:t>
            </a:r>
            <a:r>
              <a:rPr lang="en-US" sz="2127">
                <a:solidFill>
                  <a:srgbClr val="000000"/>
                </a:solidFill>
                <a:latin typeface="Public Sans Bold"/>
              </a:rPr>
              <a:t>COUNT(ib.bowler) AS balls,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b.wickets,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ROUND(COUNT(ib.bowler)*1.0/b.wickets,2)AS strike_rate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FROM ipl_balls AS ib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LEFT JOIN(SELECT bowler, COUNT(bowler) AS wickets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      FROM ipl_balls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      WHERE is_wicket='true' AND dismissal_kind != 'run out'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      GROUP BY bowler) AS b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ON ib.bowler=b.bowler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GROUP BY DISTINCT ib.bowler , b.wickets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HAVING COUNT(ib.bowler)&gt;500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ORDER BY strike_rate</a:t>
            </a:r>
          </a:p>
          <a:p>
            <a:pPr algn="just">
              <a:lnSpc>
                <a:spcPts val="2978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LIMIT 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64687" y="417259"/>
            <a:ext cx="14358627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WICKET TAKING BOWLERS(BOWLERS WITH THE BEST STRIKE RATE)</a:t>
            </a:r>
          </a:p>
        </p:txBody>
      </p:sp>
      <p:sp>
        <p:nvSpPr>
          <p:cNvPr name="AutoShape 7" id="7"/>
          <p:cNvSpPr/>
          <p:nvPr/>
        </p:nvSpPr>
        <p:spPr>
          <a:xfrm>
            <a:off x="2900673" y="1028700"/>
            <a:ext cx="1194029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103707" y="1028700"/>
            <a:ext cx="14028160" cy="952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70363" y="2435612"/>
          <a:ext cx="6076681" cy="6096000"/>
        </p:xfrm>
        <a:graphic>
          <a:graphicData uri="http://schemas.openxmlformats.org/drawingml/2006/table">
            <a:tbl>
              <a:tblPr/>
              <a:tblGrid>
                <a:gridCol w="1666640"/>
                <a:gridCol w="1666640"/>
                <a:gridCol w="1200545"/>
                <a:gridCol w="1542855"/>
              </a:tblGrid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bowler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balls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wickets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strike_rate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K Rabada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840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13.77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DE Bollinger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600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15.79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AJ Tye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645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16.13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Imran Tahir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1314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80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16.43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SL Malinga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2974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170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17.49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S Aravind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788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17.51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MA Starc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612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YS Chahal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2188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121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18.08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KK Cooper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600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18.18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TA Boult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1152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18.29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60855" y="2590936"/>
            <a:ext cx="9905518" cy="594067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03705" y="432708"/>
            <a:ext cx="14359371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WICKET TAKING BOWLERS(BOWLERS WITH THE BEST STRIKE RATE)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6083" y="1997695"/>
            <a:ext cx="15455835" cy="742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SELECT * FROM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(SELECT bl.bowler,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bl.balls,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bl.strike_rate AS bowling_strike_rate,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bt.bowl_faced,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bt.strike_rate AS batting_strike_rate,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ROW_NUMBER() OVER(ORDER BY bt.strike_rate DESC) AS batting_rank,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ROW_NUMBER() OVER(ORDER BY bl.strike_rate ASC) AS bowling_rank,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round(1.0*(ROW_NUMBER() OVER(ORDER BY bt.strike_rate DESC)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       </a:t>
            </a:r>
            <a:r>
              <a:rPr lang="en-US" sz="2127">
                <a:solidFill>
                  <a:srgbClr val="000000"/>
                </a:solidFill>
                <a:latin typeface="Public Sans Bold"/>
              </a:rPr>
              <a:t>+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      </a:t>
            </a:r>
            <a:r>
              <a:rPr lang="en-US" sz="2127">
                <a:solidFill>
                  <a:srgbClr val="000000"/>
                </a:solidFill>
                <a:latin typeface="Public Sans Bold"/>
              </a:rPr>
              <a:t>ROW_NUMBER() OVER(ORDER BY bl.strike_rate ASC))/2,2) 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</a:t>
            </a:r>
            <a:r>
              <a:rPr lang="en-US" sz="2127">
                <a:solidFill>
                  <a:srgbClr val="000000"/>
                </a:solidFill>
                <a:latin typeface="Public Sans Bold"/>
              </a:rPr>
              <a:t>as avg_rank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FROM wicket_taker AS bl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JOIN(SELECT batsman,strike_rate, bowl_faced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FROM strike_rate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WHERE bowl_faced&gt;500) as bt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ON bt.batsman=bl.bowler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WHERE bl.balls&gt;300) AS a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ORDER BY avg_rank</a:t>
            </a:r>
          </a:p>
          <a:p>
            <a:pPr algn="just">
              <a:lnSpc>
                <a:spcPts val="2978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LIMIT 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70784" y="188087"/>
            <a:ext cx="17146432" cy="8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</a:pPr>
            <a:r>
              <a:rPr lang="en-US" sz="2899">
                <a:solidFill>
                  <a:srgbClr val="BF3030"/>
                </a:solidFill>
                <a:latin typeface="Garet Bold"/>
              </a:rPr>
              <a:t>ALL ROUNDERS</a:t>
            </a:r>
          </a:p>
          <a:p>
            <a:pPr algn="ctr">
              <a:lnSpc>
                <a:spcPts val="3566"/>
              </a:lnSpc>
            </a:pPr>
            <a:r>
              <a:rPr lang="en-US" sz="2899">
                <a:solidFill>
                  <a:srgbClr val="BF3030"/>
                </a:solidFill>
                <a:latin typeface="Garet Bold"/>
              </a:rPr>
              <a:t>(ALL_ROUNDERS WITH THE BEST BATTING AS WELL AS BOWLING STRIKE RATE)</a:t>
            </a:r>
          </a:p>
        </p:txBody>
      </p:sp>
      <p:sp>
        <p:nvSpPr>
          <p:cNvPr name="AutoShape 7" id="7"/>
          <p:cNvSpPr/>
          <p:nvPr/>
        </p:nvSpPr>
        <p:spPr>
          <a:xfrm>
            <a:off x="2854210" y="1215009"/>
            <a:ext cx="1194029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54210" y="1215009"/>
            <a:ext cx="1194029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576419" y="2073715"/>
          <a:ext cx="12495871" cy="7476428"/>
        </p:xfrm>
        <a:graphic>
          <a:graphicData uri="http://schemas.openxmlformats.org/drawingml/2006/table">
            <a:tbl>
              <a:tblPr/>
              <a:tblGrid>
                <a:gridCol w="1547224"/>
                <a:gridCol w="1547224"/>
                <a:gridCol w="1547224"/>
                <a:gridCol w="1547224"/>
                <a:gridCol w="1547224"/>
                <a:gridCol w="1547224"/>
                <a:gridCol w="1547224"/>
                <a:gridCol w="1665306"/>
              </a:tblGrid>
              <a:tr h="8589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Player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balls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bowling_strike_rate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bowl_faced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batting_strike_rate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batting_rank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bowling_rank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avg_rank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612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AD Russell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1186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19.44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882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172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612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HH Pandya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914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21.76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897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150.39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612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SP Narine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2824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22.24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573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155.67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612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JA Morkel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1807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21.26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711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136.99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MP Stoinis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562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20.07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623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132.42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KA Pollard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1414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23.57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2107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143.47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9.5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DR Smith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557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21.42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1803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132.28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9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SR Watson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2137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23.23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2888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134.14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9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ST Jayasuriya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301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23.15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573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134.03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DJ Bravo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2846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18.6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1199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124.27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70784" y="188087"/>
            <a:ext cx="17146432" cy="8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</a:pPr>
            <a:r>
              <a:rPr lang="en-US" sz="2899">
                <a:solidFill>
                  <a:srgbClr val="BF3030"/>
                </a:solidFill>
                <a:latin typeface="Garet Bold"/>
              </a:rPr>
              <a:t>ALL ROUNDERS</a:t>
            </a:r>
          </a:p>
          <a:p>
            <a:pPr algn="ctr">
              <a:lnSpc>
                <a:spcPts val="3566"/>
              </a:lnSpc>
            </a:pPr>
            <a:r>
              <a:rPr lang="en-US" sz="2899">
                <a:solidFill>
                  <a:srgbClr val="BF3030"/>
                </a:solidFill>
                <a:latin typeface="Garet Bold"/>
              </a:rPr>
              <a:t>(ALL_ROUNDERS WITH THE BEST BATTING AS WELL AS BOWLING STRIKE RATE)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54210" y="1215009"/>
            <a:ext cx="1194029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0409" y="1713406"/>
            <a:ext cx="6904111" cy="40435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0409" y="5938486"/>
            <a:ext cx="6904111" cy="428744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98845" y="2831421"/>
            <a:ext cx="9727050" cy="585113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70784" y="188087"/>
            <a:ext cx="17146432" cy="8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</a:pPr>
            <a:r>
              <a:rPr lang="en-US" sz="2899">
                <a:solidFill>
                  <a:srgbClr val="BF3030"/>
                </a:solidFill>
                <a:latin typeface="Garet Bold"/>
              </a:rPr>
              <a:t>ALL ROUNDERS</a:t>
            </a:r>
          </a:p>
          <a:p>
            <a:pPr algn="ctr">
              <a:lnSpc>
                <a:spcPts val="3566"/>
              </a:lnSpc>
            </a:pPr>
            <a:r>
              <a:rPr lang="en-US" sz="2899">
                <a:solidFill>
                  <a:srgbClr val="BF3030"/>
                </a:solidFill>
                <a:latin typeface="Garet Bold"/>
              </a:rPr>
              <a:t>(ALL_ROUNDERS WITH THE BEST BATTING AS WELL AS BOWLING STRIKE RATE)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6083" y="1478131"/>
            <a:ext cx="15455835" cy="85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SELECT s.fielder,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tr.average,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COUNT(s.fielder) AS stumped_count,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c.caught_count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FROM ipl_balls AS s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LEFT JOIN(SELECT fielder,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                         COUNT(fielder) AS caught_count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      FROM ipl_balls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      WHERE dismissal_kind='caught'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           GROUP BY fielder) AS c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ON s.fielder=c.fielder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JOIN (SELECT * FROM good_avg WHERE run&gt;500)AS tr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ON s.fielder=tr.batsman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JOIN(SELECT DISTINCT batsman, COUNT(distinct id) AS match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 </a:t>
            </a:r>
            <a:r>
              <a:rPr lang="en-US" sz="2127">
                <a:solidFill>
                  <a:srgbClr val="000000"/>
                </a:solidFill>
                <a:latin typeface="Public Sans Bold"/>
              </a:rPr>
              <a:t>FROM ipl_balls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GROUP BY batsman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            </a:t>
            </a:r>
            <a:r>
              <a:rPr lang="en-US" sz="2127">
                <a:solidFill>
                  <a:srgbClr val="000000"/>
                </a:solidFill>
                <a:latin typeface="Public Sans Bold"/>
              </a:rPr>
              <a:t>ORDER BY match DESC) as m 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ON s.fielder=m.batsman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WHERE dismissal_kind='stumped' 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GROUP BY s.fielder,c.caught_count,tr.run,tr.average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ORDER BY tr.average DESC,stumped_count DESC</a:t>
            </a:r>
          </a:p>
          <a:p>
            <a:pPr algn="just">
              <a:lnSpc>
                <a:spcPts val="2978"/>
              </a:lnSpc>
            </a:pPr>
            <a:r>
              <a:rPr lang="en-US" sz="2127">
                <a:solidFill>
                  <a:srgbClr val="000000"/>
                </a:solidFill>
                <a:latin typeface="Public Sans Bold"/>
              </a:rPr>
              <a:t> LIMIT 10</a:t>
            </a:r>
          </a:p>
          <a:p>
            <a:pPr algn="just">
              <a:lnSpc>
                <a:spcPts val="2978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494869" y="417259"/>
            <a:ext cx="14358627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WICKETKEEPER </a:t>
            </a:r>
          </a:p>
        </p:txBody>
      </p:sp>
      <p:sp>
        <p:nvSpPr>
          <p:cNvPr name="AutoShape 7" id="7"/>
          <p:cNvSpPr/>
          <p:nvPr/>
        </p:nvSpPr>
        <p:spPr>
          <a:xfrm>
            <a:off x="2900673" y="1028700"/>
            <a:ext cx="1194029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900673" y="1028700"/>
            <a:ext cx="1194029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40480" y="2147887"/>
          <a:ext cx="7560106" cy="5991225"/>
        </p:xfrm>
        <a:graphic>
          <a:graphicData uri="http://schemas.openxmlformats.org/drawingml/2006/table">
            <a:tbl>
              <a:tblPr/>
              <a:tblGrid>
                <a:gridCol w="1788982"/>
                <a:gridCol w="1136851"/>
                <a:gridCol w="1276593"/>
                <a:gridCol w="1719111"/>
                <a:gridCol w="1638569"/>
              </a:tblGrid>
              <a:tr h="8313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Wicketkeeper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average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stumped_count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caught_count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 Bold"/>
                        </a:rPr>
                        <a:t>Total Out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KL Rahul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44.86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JM Bairstow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41.58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MS Dhoni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40.99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152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AB de Villiers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40.41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103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RR Pant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35.24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JC Buttler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34.98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Q de Kock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31.6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AT Rayudu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29.51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Ishan Kishan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28.83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RV Uthappa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27.92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87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76810" y="3197254"/>
            <a:ext cx="9451700" cy="494185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494869" y="417259"/>
            <a:ext cx="14358627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WICKETKEEPER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3532" y="2624002"/>
            <a:ext cx="1342117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DISTINCT </a:t>
            </a:r>
            <a:r>
              <a:rPr lang="en-US" sz="2399">
                <a:solidFill>
                  <a:srgbClr val="000000"/>
                </a:solidFill>
                <a:latin typeface="Public Sans Bold"/>
              </a:rPr>
              <a:t>city FROM ipl_matches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15928" y="108520"/>
            <a:ext cx="8279790" cy="1154148"/>
            <a:chOff x="0" y="0"/>
            <a:chExt cx="2180686" cy="303973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2180685" cy="303973"/>
            </a:xfrm>
            <a:custGeom>
              <a:avLst/>
              <a:gdLst/>
              <a:ahLst/>
              <a:cxnLst/>
              <a:rect r="r" b="b" t="t" l="l"/>
              <a:pathLst>
                <a:path h="303973" w="2180685">
                  <a:moveTo>
                    <a:pt x="47687" y="0"/>
                  </a:moveTo>
                  <a:lnTo>
                    <a:pt x="2132998" y="0"/>
                  </a:lnTo>
                  <a:cubicBezTo>
                    <a:pt x="2159335" y="0"/>
                    <a:pt x="2180685" y="21350"/>
                    <a:pt x="2180685" y="47687"/>
                  </a:cubicBezTo>
                  <a:lnTo>
                    <a:pt x="2180685" y="256286"/>
                  </a:lnTo>
                  <a:cubicBezTo>
                    <a:pt x="2180685" y="282623"/>
                    <a:pt x="2159335" y="303973"/>
                    <a:pt x="2132998" y="303973"/>
                  </a:cubicBezTo>
                  <a:lnTo>
                    <a:pt x="47687" y="303973"/>
                  </a:lnTo>
                  <a:cubicBezTo>
                    <a:pt x="21350" y="303973"/>
                    <a:pt x="0" y="282623"/>
                    <a:pt x="0" y="256286"/>
                  </a:cubicBezTo>
                  <a:lnTo>
                    <a:pt x="0" y="47687"/>
                  </a:lnTo>
                  <a:cubicBezTo>
                    <a:pt x="0" y="21350"/>
                    <a:pt x="21350" y="0"/>
                    <a:pt x="47687" y="0"/>
                  </a:cubicBezTo>
                  <a:close/>
                </a:path>
              </a:pathLst>
            </a:custGeom>
            <a:solidFill>
              <a:srgbClr val="EDCB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31196" y="335727"/>
            <a:ext cx="9520437" cy="68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3"/>
              </a:lnSpc>
            </a:pPr>
            <a:r>
              <a:rPr lang="en-US" sz="4874">
                <a:solidFill>
                  <a:srgbClr val="2B2B28"/>
                </a:solidFill>
                <a:latin typeface="Garet Bold"/>
              </a:rPr>
              <a:t>Additional Questions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818" y="2268275"/>
            <a:ext cx="11664493" cy="8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3487"/>
              </a:lnSpc>
              <a:buFont typeface="Arial"/>
              <a:buChar char="•"/>
            </a:pPr>
            <a:r>
              <a:rPr lang="en-US" sz="3199">
                <a:solidFill>
                  <a:srgbClr val="BF3030"/>
                </a:solidFill>
                <a:latin typeface="Garet"/>
              </a:rPr>
              <a:t>The count of cities that have hosted an IPL match</a:t>
            </a:r>
          </a:p>
          <a:p>
            <a:pPr>
              <a:lnSpc>
                <a:spcPts val="3487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7675" y="4697730"/>
            <a:ext cx="13421172" cy="334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CREATE TABLE deliveries_v02 AS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*, CASE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               WHEN total_runs &gt;3 THEN 'boundary'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                WHEN total_runs=0 THEN 'dot'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                ELSE 'other'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                END AS ball_result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FROM ipl_balls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1222" y="2371268"/>
            <a:ext cx="14916123" cy="169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  <a:r>
              <a:rPr lang="en-US" sz="3063">
                <a:solidFill>
                  <a:srgbClr val="BF3030"/>
                </a:solidFill>
                <a:latin typeface="Garet"/>
              </a:rPr>
              <a:t>2. Create table deliveries_v02 with all the columns of the table ‘deliveries’ and an additional column ball_result containing values boundary, dot or other depending on the total_run (boundary for &gt;= 4, dot for 0 and other for any other number)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814" r="0" b="59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306368" y="3461487"/>
            <a:ext cx="1441987" cy="1444083"/>
            <a:chOff x="0" y="0"/>
            <a:chExt cx="350207" cy="350716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50207" cy="350716"/>
            </a:xfrm>
            <a:custGeom>
              <a:avLst/>
              <a:gdLst/>
              <a:ahLst/>
              <a:cxnLst/>
              <a:rect r="r" b="b" t="t" l="l"/>
              <a:pathLst>
                <a:path h="350716" w="350207">
                  <a:moveTo>
                    <a:pt x="107378" y="0"/>
                  </a:moveTo>
                  <a:lnTo>
                    <a:pt x="242828" y="0"/>
                  </a:lnTo>
                  <a:cubicBezTo>
                    <a:pt x="271307" y="0"/>
                    <a:pt x="298619" y="11313"/>
                    <a:pt x="318757" y="31450"/>
                  </a:cubicBezTo>
                  <a:cubicBezTo>
                    <a:pt x="338894" y="51588"/>
                    <a:pt x="350207" y="78900"/>
                    <a:pt x="350207" y="107378"/>
                  </a:cubicBezTo>
                  <a:lnTo>
                    <a:pt x="350207" y="243338"/>
                  </a:lnTo>
                  <a:cubicBezTo>
                    <a:pt x="350207" y="271816"/>
                    <a:pt x="338894" y="299128"/>
                    <a:pt x="318757" y="319266"/>
                  </a:cubicBezTo>
                  <a:cubicBezTo>
                    <a:pt x="298619" y="339403"/>
                    <a:pt x="271307" y="350716"/>
                    <a:pt x="242828" y="350716"/>
                  </a:cubicBezTo>
                  <a:lnTo>
                    <a:pt x="107378" y="350716"/>
                  </a:lnTo>
                  <a:cubicBezTo>
                    <a:pt x="78900" y="350716"/>
                    <a:pt x="51588" y="339403"/>
                    <a:pt x="31450" y="319266"/>
                  </a:cubicBezTo>
                  <a:cubicBezTo>
                    <a:pt x="11313" y="299128"/>
                    <a:pt x="0" y="271816"/>
                    <a:pt x="0" y="243338"/>
                  </a:cubicBezTo>
                  <a:lnTo>
                    <a:pt x="0" y="107378"/>
                  </a:lnTo>
                  <a:cubicBezTo>
                    <a:pt x="0" y="78900"/>
                    <a:pt x="11313" y="51588"/>
                    <a:pt x="31450" y="31450"/>
                  </a:cubicBezTo>
                  <a:cubicBezTo>
                    <a:pt x="51588" y="11313"/>
                    <a:pt x="78900" y="0"/>
                    <a:pt x="107378" y="0"/>
                  </a:cubicBez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Public Sans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06368" y="5374162"/>
            <a:ext cx="1441987" cy="1444083"/>
            <a:chOff x="0" y="0"/>
            <a:chExt cx="350207" cy="350716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350207" cy="350716"/>
            </a:xfrm>
            <a:custGeom>
              <a:avLst/>
              <a:gdLst/>
              <a:ahLst/>
              <a:cxnLst/>
              <a:rect r="r" b="b" t="t" l="l"/>
              <a:pathLst>
                <a:path h="350716" w="350207">
                  <a:moveTo>
                    <a:pt x="107378" y="0"/>
                  </a:moveTo>
                  <a:lnTo>
                    <a:pt x="242828" y="0"/>
                  </a:lnTo>
                  <a:cubicBezTo>
                    <a:pt x="271307" y="0"/>
                    <a:pt x="298619" y="11313"/>
                    <a:pt x="318757" y="31450"/>
                  </a:cubicBezTo>
                  <a:cubicBezTo>
                    <a:pt x="338894" y="51588"/>
                    <a:pt x="350207" y="78900"/>
                    <a:pt x="350207" y="107378"/>
                  </a:cubicBezTo>
                  <a:lnTo>
                    <a:pt x="350207" y="243338"/>
                  </a:lnTo>
                  <a:cubicBezTo>
                    <a:pt x="350207" y="271816"/>
                    <a:pt x="338894" y="299128"/>
                    <a:pt x="318757" y="319266"/>
                  </a:cubicBezTo>
                  <a:cubicBezTo>
                    <a:pt x="298619" y="339403"/>
                    <a:pt x="271307" y="350716"/>
                    <a:pt x="242828" y="350716"/>
                  </a:cubicBezTo>
                  <a:lnTo>
                    <a:pt x="107378" y="350716"/>
                  </a:lnTo>
                  <a:cubicBezTo>
                    <a:pt x="78900" y="350716"/>
                    <a:pt x="51588" y="339403"/>
                    <a:pt x="31450" y="319266"/>
                  </a:cubicBezTo>
                  <a:cubicBezTo>
                    <a:pt x="11313" y="299128"/>
                    <a:pt x="0" y="271816"/>
                    <a:pt x="0" y="243338"/>
                  </a:cubicBezTo>
                  <a:lnTo>
                    <a:pt x="0" y="107378"/>
                  </a:lnTo>
                  <a:cubicBezTo>
                    <a:pt x="0" y="78900"/>
                    <a:pt x="11313" y="51588"/>
                    <a:pt x="31450" y="31450"/>
                  </a:cubicBezTo>
                  <a:cubicBezTo>
                    <a:pt x="51588" y="11313"/>
                    <a:pt x="78900" y="0"/>
                    <a:pt x="107378" y="0"/>
                  </a:cubicBez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Public Sans Bold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06368" y="7286836"/>
            <a:ext cx="1441987" cy="1444083"/>
            <a:chOff x="0" y="0"/>
            <a:chExt cx="350207" cy="350716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50207" cy="350716"/>
            </a:xfrm>
            <a:custGeom>
              <a:avLst/>
              <a:gdLst/>
              <a:ahLst/>
              <a:cxnLst/>
              <a:rect r="r" b="b" t="t" l="l"/>
              <a:pathLst>
                <a:path h="350716" w="350207">
                  <a:moveTo>
                    <a:pt x="107378" y="0"/>
                  </a:moveTo>
                  <a:lnTo>
                    <a:pt x="242828" y="0"/>
                  </a:lnTo>
                  <a:cubicBezTo>
                    <a:pt x="271307" y="0"/>
                    <a:pt x="298619" y="11313"/>
                    <a:pt x="318757" y="31450"/>
                  </a:cubicBezTo>
                  <a:cubicBezTo>
                    <a:pt x="338894" y="51588"/>
                    <a:pt x="350207" y="78900"/>
                    <a:pt x="350207" y="107378"/>
                  </a:cubicBezTo>
                  <a:lnTo>
                    <a:pt x="350207" y="243338"/>
                  </a:lnTo>
                  <a:cubicBezTo>
                    <a:pt x="350207" y="271816"/>
                    <a:pt x="338894" y="299128"/>
                    <a:pt x="318757" y="319266"/>
                  </a:cubicBezTo>
                  <a:cubicBezTo>
                    <a:pt x="298619" y="339403"/>
                    <a:pt x="271307" y="350716"/>
                    <a:pt x="242828" y="350716"/>
                  </a:cubicBezTo>
                  <a:lnTo>
                    <a:pt x="107378" y="350716"/>
                  </a:lnTo>
                  <a:cubicBezTo>
                    <a:pt x="78900" y="350716"/>
                    <a:pt x="51588" y="339403"/>
                    <a:pt x="31450" y="319266"/>
                  </a:cubicBezTo>
                  <a:cubicBezTo>
                    <a:pt x="11313" y="299128"/>
                    <a:pt x="0" y="271816"/>
                    <a:pt x="0" y="243338"/>
                  </a:cubicBezTo>
                  <a:lnTo>
                    <a:pt x="0" y="107378"/>
                  </a:lnTo>
                  <a:cubicBezTo>
                    <a:pt x="0" y="78900"/>
                    <a:pt x="11313" y="51588"/>
                    <a:pt x="31450" y="31450"/>
                  </a:cubicBezTo>
                  <a:cubicBezTo>
                    <a:pt x="51588" y="11313"/>
                    <a:pt x="78900" y="0"/>
                    <a:pt x="107378" y="0"/>
                  </a:cubicBez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Public Sans Bold"/>
                </a:rPr>
                <a:t>03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35698" y="3461487"/>
            <a:ext cx="1441987" cy="1444083"/>
            <a:chOff x="0" y="0"/>
            <a:chExt cx="350207" cy="350716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50207" cy="350716"/>
            </a:xfrm>
            <a:custGeom>
              <a:avLst/>
              <a:gdLst/>
              <a:ahLst/>
              <a:cxnLst/>
              <a:rect r="r" b="b" t="t" l="l"/>
              <a:pathLst>
                <a:path h="350716" w="350207">
                  <a:moveTo>
                    <a:pt x="107378" y="0"/>
                  </a:moveTo>
                  <a:lnTo>
                    <a:pt x="242828" y="0"/>
                  </a:lnTo>
                  <a:cubicBezTo>
                    <a:pt x="271307" y="0"/>
                    <a:pt x="298619" y="11313"/>
                    <a:pt x="318757" y="31450"/>
                  </a:cubicBezTo>
                  <a:cubicBezTo>
                    <a:pt x="338894" y="51588"/>
                    <a:pt x="350207" y="78900"/>
                    <a:pt x="350207" y="107378"/>
                  </a:cubicBezTo>
                  <a:lnTo>
                    <a:pt x="350207" y="243338"/>
                  </a:lnTo>
                  <a:cubicBezTo>
                    <a:pt x="350207" y="271816"/>
                    <a:pt x="338894" y="299128"/>
                    <a:pt x="318757" y="319266"/>
                  </a:cubicBezTo>
                  <a:cubicBezTo>
                    <a:pt x="298619" y="339403"/>
                    <a:pt x="271307" y="350716"/>
                    <a:pt x="242828" y="350716"/>
                  </a:cubicBezTo>
                  <a:lnTo>
                    <a:pt x="107378" y="350716"/>
                  </a:lnTo>
                  <a:cubicBezTo>
                    <a:pt x="78900" y="350716"/>
                    <a:pt x="51588" y="339403"/>
                    <a:pt x="31450" y="319266"/>
                  </a:cubicBezTo>
                  <a:cubicBezTo>
                    <a:pt x="11313" y="299128"/>
                    <a:pt x="0" y="271816"/>
                    <a:pt x="0" y="243338"/>
                  </a:cubicBezTo>
                  <a:lnTo>
                    <a:pt x="0" y="107378"/>
                  </a:lnTo>
                  <a:cubicBezTo>
                    <a:pt x="0" y="78900"/>
                    <a:pt x="11313" y="51588"/>
                    <a:pt x="31450" y="31450"/>
                  </a:cubicBezTo>
                  <a:cubicBezTo>
                    <a:pt x="51588" y="11313"/>
                    <a:pt x="78900" y="0"/>
                    <a:pt x="107378" y="0"/>
                  </a:cubicBez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Public Sans Bold"/>
                </a:rPr>
                <a:t>04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35698" y="5374162"/>
            <a:ext cx="1441987" cy="1444083"/>
            <a:chOff x="0" y="0"/>
            <a:chExt cx="350207" cy="350716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350207" cy="350716"/>
            </a:xfrm>
            <a:custGeom>
              <a:avLst/>
              <a:gdLst/>
              <a:ahLst/>
              <a:cxnLst/>
              <a:rect r="r" b="b" t="t" l="l"/>
              <a:pathLst>
                <a:path h="350716" w="350207">
                  <a:moveTo>
                    <a:pt x="107378" y="0"/>
                  </a:moveTo>
                  <a:lnTo>
                    <a:pt x="242828" y="0"/>
                  </a:lnTo>
                  <a:cubicBezTo>
                    <a:pt x="271307" y="0"/>
                    <a:pt x="298619" y="11313"/>
                    <a:pt x="318757" y="31450"/>
                  </a:cubicBezTo>
                  <a:cubicBezTo>
                    <a:pt x="338894" y="51588"/>
                    <a:pt x="350207" y="78900"/>
                    <a:pt x="350207" y="107378"/>
                  </a:cubicBezTo>
                  <a:lnTo>
                    <a:pt x="350207" y="243338"/>
                  </a:lnTo>
                  <a:cubicBezTo>
                    <a:pt x="350207" y="271816"/>
                    <a:pt x="338894" y="299128"/>
                    <a:pt x="318757" y="319266"/>
                  </a:cubicBezTo>
                  <a:cubicBezTo>
                    <a:pt x="298619" y="339403"/>
                    <a:pt x="271307" y="350716"/>
                    <a:pt x="242828" y="350716"/>
                  </a:cubicBezTo>
                  <a:lnTo>
                    <a:pt x="107378" y="350716"/>
                  </a:lnTo>
                  <a:cubicBezTo>
                    <a:pt x="78900" y="350716"/>
                    <a:pt x="51588" y="339403"/>
                    <a:pt x="31450" y="319266"/>
                  </a:cubicBezTo>
                  <a:cubicBezTo>
                    <a:pt x="11313" y="299128"/>
                    <a:pt x="0" y="271816"/>
                    <a:pt x="0" y="243338"/>
                  </a:cubicBezTo>
                  <a:lnTo>
                    <a:pt x="0" y="107378"/>
                  </a:lnTo>
                  <a:cubicBezTo>
                    <a:pt x="0" y="78900"/>
                    <a:pt x="11313" y="51588"/>
                    <a:pt x="31450" y="31450"/>
                  </a:cubicBezTo>
                  <a:cubicBezTo>
                    <a:pt x="51588" y="11313"/>
                    <a:pt x="78900" y="0"/>
                    <a:pt x="107378" y="0"/>
                  </a:cubicBez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Public Sans Bold"/>
                </a:rPr>
                <a:t>05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2895" y="4038447"/>
            <a:ext cx="6557655" cy="79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Public Sans"/>
              </a:rPr>
              <a:t>Data and chart on Batsmans that have best Strike rate,Average and hard hitting ability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46619" y="3483221"/>
            <a:ext cx="2743931" cy="3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Public Sans Bold"/>
              </a:rPr>
              <a:t>Bidding On Batters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46619" y="5395895"/>
            <a:ext cx="2743931" cy="3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Public Sans Bold"/>
              </a:rPr>
              <a:t>Bidding On Bowlers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93549" y="7308570"/>
            <a:ext cx="3597001" cy="3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Public Sans Bold"/>
              </a:rPr>
              <a:t>Bidding On  All-rounders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97450" y="4040738"/>
            <a:ext cx="6055849" cy="79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Public Sans"/>
              </a:rPr>
              <a:t>Data and chart on Players that have best Strike rate,Average and stumpping ability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97450" y="3483221"/>
            <a:ext cx="3563138" cy="3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Public Sans Bold"/>
              </a:rPr>
              <a:t>Bidding On WicketKeeprs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97450" y="5874436"/>
            <a:ext cx="2743931" cy="3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Public Sans Bold"/>
              </a:rPr>
              <a:t>Aditional Questions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14611" y="1471010"/>
            <a:ext cx="9658778" cy="97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4"/>
              </a:lnSpc>
              <a:spcBef>
                <a:spcPct val="0"/>
              </a:spcBef>
            </a:pPr>
            <a:r>
              <a:rPr lang="en-US" sz="6771">
                <a:solidFill>
                  <a:srgbClr val="000000"/>
                </a:solidFill>
                <a:latin typeface="Garet Bold"/>
              </a:rPr>
              <a:t>Table Of Content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9069" y="5950447"/>
            <a:ext cx="6231481" cy="79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Public Sans"/>
              </a:rPr>
              <a:t>Data and chart on Bowlers that have best Strike rate,Economy and Wicket taking ability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9069" y="7916396"/>
            <a:ext cx="6231481" cy="79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8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Public Sans"/>
              </a:rPr>
              <a:t>Data and chart on Players that have best Strike rate on bowling and batting both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222" y="3829984"/>
            <a:ext cx="13421172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DISTINCT ball_result,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COUNT(ball_result) AS boundaries_total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FROM deliveries_v02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GROUP BY ball_result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HAVING ball_result!='other'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1222" y="2371268"/>
            <a:ext cx="14916123" cy="127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  <a:r>
              <a:rPr lang="en-US" sz="3063">
                <a:solidFill>
                  <a:srgbClr val="BF3030"/>
                </a:solidFill>
                <a:latin typeface="Garet"/>
              </a:rPr>
              <a:t>3.Write a query to fetch the total number of boundaries and dot balls from the deliveries_v02 table.</a:t>
            </a:r>
          </a:p>
          <a:p>
            <a:pPr>
              <a:lnSpc>
                <a:spcPts val="333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222" y="3910704"/>
            <a:ext cx="13421172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DISTINCT batting_team,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COUNT(ball_result) AS boundaries_scored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FROM deliveries_v02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GROUP BY batting_team,ball_result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HAVING ball_result='boundary'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ORDER BY boundaries_scored desc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1222" y="2371268"/>
            <a:ext cx="14916123" cy="127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  <a:r>
              <a:rPr lang="en-US" sz="3063">
                <a:solidFill>
                  <a:srgbClr val="BF3030"/>
                </a:solidFill>
                <a:latin typeface="Garet"/>
              </a:rPr>
              <a:t>4. Write a query to fetch the total number of boundaries scored by each team from the deliveries_v02 table and order it in descending order of the number of boundaries scored.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222" y="4425819"/>
            <a:ext cx="13421172" cy="25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DISTINCT bowling_team,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COUNT(ball_result) AS dot_bowl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FROM deliveries_v02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GROUP BY bowling_team,ball_result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HAVING ball_result='dot'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ORDER BY dot_bowl desc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1222" y="2371268"/>
            <a:ext cx="14916123" cy="211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</a:p>
          <a:p>
            <a:pPr>
              <a:lnSpc>
                <a:spcPts val="3339"/>
              </a:lnSpc>
            </a:pPr>
            <a:r>
              <a:rPr lang="en-US" sz="3063">
                <a:solidFill>
                  <a:srgbClr val="BF3030"/>
                </a:solidFill>
                <a:latin typeface="Garet"/>
              </a:rPr>
              <a:t>5. </a:t>
            </a:r>
            <a:r>
              <a:rPr lang="en-US" sz="3063">
                <a:solidFill>
                  <a:srgbClr val="BF3030"/>
                </a:solidFill>
                <a:latin typeface="Garet"/>
              </a:rPr>
              <a:t>Write a query to fetch the total number of dot balls bowled by each team and order it in descending order of the total number of dot balls bowled.</a:t>
            </a:r>
          </a:p>
          <a:p>
            <a:pPr>
              <a:lnSpc>
                <a:spcPts val="333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222" y="3586829"/>
            <a:ext cx="13421172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DISTINCT dismissal_kind,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COUNT(dismissal_kind)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FROM ipl_balls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GROUP BY dismissal_kind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HAVING dismissal_kind !='NA'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1222" y="2371268"/>
            <a:ext cx="14916123" cy="127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  <a:r>
              <a:rPr lang="en-US" sz="3063">
                <a:solidFill>
                  <a:srgbClr val="BF3030"/>
                </a:solidFill>
                <a:latin typeface="Garet"/>
              </a:rPr>
              <a:t>6. Write a query to fetch the total number of dismissals by dismissal kinds where dismissal kind is not NA</a:t>
            </a:r>
          </a:p>
          <a:p>
            <a:pPr>
              <a:lnSpc>
                <a:spcPts val="333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222" y="3586829"/>
            <a:ext cx="13421172" cy="25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DISTINCT bowler,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sum(extra_runs) AS extra_run_tot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FROM ipl_balls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GROUP BY bowler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ORDER BY extra_run_tot DESC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LIMIT 5;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1222" y="2371268"/>
            <a:ext cx="14916123" cy="127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  <a:r>
              <a:rPr lang="en-US" sz="3063">
                <a:solidFill>
                  <a:srgbClr val="BF3030"/>
                </a:solidFill>
                <a:latin typeface="Garet"/>
              </a:rPr>
              <a:t>7. Write a query to get the top 5 bowlers who conceded maximum extra runs from the deliveries table</a:t>
            </a:r>
          </a:p>
          <a:p>
            <a:pPr>
              <a:lnSpc>
                <a:spcPts val="333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222" y="4273947"/>
            <a:ext cx="13421172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CREATE TABLE deliveries_v03 AS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a.*,b.city,b.date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FROM deliveries_v02 AS a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JOIN ipl_matches AS b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ON a.id=b.id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1222" y="2371268"/>
            <a:ext cx="14916123" cy="169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  <a:r>
              <a:rPr lang="en-US" sz="3063">
                <a:solidFill>
                  <a:srgbClr val="BF3030"/>
                </a:solidFill>
                <a:latin typeface="Garet"/>
              </a:rPr>
              <a:t>8. Write a query to create a table named deliveries_v03 with all the columns of deliveries_v02 table and two additional column (named venue and match_date) of venue and date from table matches</a:t>
            </a:r>
          </a:p>
          <a:p>
            <a:pPr>
              <a:lnSpc>
                <a:spcPts val="333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222" y="3809804"/>
            <a:ext cx="13421172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im.venue,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SUM(ib.total_runs) AS total_run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FROM ipl_matches AS im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JOIN ipl_balls AS ib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ON im.id=ib.id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GROUP BY im.venue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ORDER BY total_run DESC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1222" y="2371268"/>
            <a:ext cx="14916123" cy="127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  <a:r>
              <a:rPr lang="en-US" sz="3063">
                <a:solidFill>
                  <a:srgbClr val="BF3030"/>
                </a:solidFill>
                <a:latin typeface="Garet"/>
              </a:rPr>
              <a:t>9. Write a query to fetch the total runs scored for each venue and order it in the descending order of total runs scored.</a:t>
            </a:r>
          </a:p>
          <a:p>
            <a:pPr>
              <a:lnSpc>
                <a:spcPts val="333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1222" y="4112506"/>
            <a:ext cx="13421172" cy="376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im.venue,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EXTRACT(year from im.date) as Year,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SUM(ib.total_runs) AS total_run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FROM ipl_matches AS im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JOIN ipl_balls AS ib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ON im.id=ib.id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GROUP BY im.venue,Year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HAVING im.venue='Eden Gardens'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ORDER BY total_run DESC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1222" y="2371268"/>
            <a:ext cx="14916123" cy="127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  <a:r>
              <a:rPr lang="en-US" sz="3063">
                <a:solidFill>
                  <a:srgbClr val="BF3030"/>
                </a:solidFill>
                <a:latin typeface="Garet"/>
              </a:rPr>
              <a:t>10. Write a query to fetch the year-wise total runs scored at Eden Gardens and order it in the descending order of total runs scored</a:t>
            </a:r>
          </a:p>
          <a:p>
            <a:pPr>
              <a:lnSpc>
                <a:spcPts val="333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325776" y="0"/>
            <a:ext cx="10287000" cy="10287000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r="-50058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83568" y="6910151"/>
            <a:ext cx="11897205" cy="2348149"/>
            <a:chOff x="0" y="0"/>
            <a:chExt cx="3133420" cy="618443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133420" cy="618443"/>
            </a:xfrm>
            <a:custGeom>
              <a:avLst/>
              <a:gdLst/>
              <a:ahLst/>
              <a:cxnLst/>
              <a:rect r="r" b="b" t="t" l="l"/>
              <a:pathLst>
                <a:path h="618443" w="3133420">
                  <a:moveTo>
                    <a:pt x="5206" y="0"/>
                  </a:moveTo>
                  <a:lnTo>
                    <a:pt x="3128214" y="0"/>
                  </a:lnTo>
                  <a:cubicBezTo>
                    <a:pt x="3131090" y="0"/>
                    <a:pt x="3133420" y="2331"/>
                    <a:pt x="3133420" y="5206"/>
                  </a:cubicBezTo>
                  <a:lnTo>
                    <a:pt x="3133420" y="613237"/>
                  </a:lnTo>
                  <a:cubicBezTo>
                    <a:pt x="3133420" y="616112"/>
                    <a:pt x="3131090" y="618443"/>
                    <a:pt x="3128214" y="618443"/>
                  </a:cubicBezTo>
                  <a:lnTo>
                    <a:pt x="5206" y="618443"/>
                  </a:lnTo>
                  <a:cubicBezTo>
                    <a:pt x="2331" y="618443"/>
                    <a:pt x="0" y="616112"/>
                    <a:pt x="0" y="613237"/>
                  </a:cubicBezTo>
                  <a:lnTo>
                    <a:pt x="0" y="5206"/>
                  </a:lnTo>
                  <a:cubicBezTo>
                    <a:pt x="0" y="2331"/>
                    <a:pt x="2331" y="0"/>
                    <a:pt x="5206" y="0"/>
                  </a:cubicBez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344582" y="7601591"/>
            <a:ext cx="5853961" cy="47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  <a:spcBef>
                <a:spcPct val="0"/>
              </a:spcBef>
            </a:pPr>
            <a:r>
              <a:rPr lang="en-US" sz="2766">
                <a:solidFill>
                  <a:srgbClr val="000000"/>
                </a:solidFill>
                <a:latin typeface="Public Sans Bold"/>
              </a:rPr>
              <a:t>Presented By Souvik hakraborty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36122" y="8177111"/>
            <a:ext cx="370309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ublic Sans"/>
              </a:rPr>
              <a:t>Data Science PGC, March 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421363"/>
            <a:ext cx="759043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4"/>
              </a:lnSpc>
            </a:pPr>
            <a:r>
              <a:rPr lang="en-US" sz="7499">
                <a:solidFill>
                  <a:srgbClr val="000000"/>
                </a:solidFill>
                <a:latin typeface="Garet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2811" y="3782913"/>
            <a:ext cx="13421172" cy="334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batsman,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COUNT(batsman) AS "bowl_faced",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SUM(batsman_runs) AS "total_run_scored",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ROUND(((SUM(batsman_runs)*1.0)/COUNT(batsman))*100,2) AS "strike_rate"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FROM ipl_balls GROUP BY batsman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HAVING COUNT(batsman)&gt;500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ORDER BY "strike_rate" DESC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LIMIT 10;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15928" y="108520"/>
            <a:ext cx="8279790" cy="1154148"/>
            <a:chOff x="0" y="0"/>
            <a:chExt cx="2180686" cy="303973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2180685" cy="303973"/>
            </a:xfrm>
            <a:custGeom>
              <a:avLst/>
              <a:gdLst/>
              <a:ahLst/>
              <a:cxnLst/>
              <a:rect r="r" b="b" t="t" l="l"/>
              <a:pathLst>
                <a:path h="303973" w="2180685">
                  <a:moveTo>
                    <a:pt x="47687" y="0"/>
                  </a:moveTo>
                  <a:lnTo>
                    <a:pt x="2132998" y="0"/>
                  </a:lnTo>
                  <a:cubicBezTo>
                    <a:pt x="2159335" y="0"/>
                    <a:pt x="2180685" y="21350"/>
                    <a:pt x="2180685" y="47687"/>
                  </a:cubicBezTo>
                  <a:lnTo>
                    <a:pt x="2180685" y="256286"/>
                  </a:lnTo>
                  <a:cubicBezTo>
                    <a:pt x="2180685" y="282623"/>
                    <a:pt x="2159335" y="303973"/>
                    <a:pt x="2132998" y="303973"/>
                  </a:cubicBezTo>
                  <a:lnTo>
                    <a:pt x="47687" y="303973"/>
                  </a:lnTo>
                  <a:cubicBezTo>
                    <a:pt x="21350" y="303973"/>
                    <a:pt x="0" y="282623"/>
                    <a:pt x="0" y="256286"/>
                  </a:cubicBezTo>
                  <a:lnTo>
                    <a:pt x="0" y="47687"/>
                  </a:lnTo>
                  <a:cubicBezTo>
                    <a:pt x="0" y="21350"/>
                    <a:pt x="21350" y="0"/>
                    <a:pt x="47687" y="0"/>
                  </a:cubicBezTo>
                  <a:close/>
                </a:path>
              </a:pathLst>
            </a:custGeom>
            <a:solidFill>
              <a:srgbClr val="EDCB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3651597" y="2005836"/>
            <a:ext cx="1098480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03983" y="3840063"/>
            <a:ext cx="3410141" cy="6172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431196" y="307152"/>
            <a:ext cx="9520437" cy="7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67"/>
              </a:lnSpc>
            </a:pPr>
            <a:r>
              <a:rPr lang="en-US" sz="5474">
                <a:solidFill>
                  <a:srgbClr val="2B2B28"/>
                </a:solidFill>
                <a:latin typeface="Garet Bold"/>
              </a:rPr>
              <a:t>Bidding On Batters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63379" y="1461070"/>
            <a:ext cx="11664493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Aggressive batsmen(Batter with High Strike Rate)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95960" y="2358482"/>
          <a:ext cx="7030998" cy="7324725"/>
        </p:xfrm>
        <a:graphic>
          <a:graphicData uri="http://schemas.openxmlformats.org/drawingml/2006/table">
            <a:tbl>
              <a:tblPr/>
              <a:tblGrid>
                <a:gridCol w="1757749"/>
                <a:gridCol w="1757749"/>
                <a:gridCol w="1757749"/>
                <a:gridCol w="1757749"/>
              </a:tblGrid>
              <a:tr h="9549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 Bold"/>
                        </a:rPr>
                        <a:t>Batsman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 Bold"/>
                        </a:rPr>
                        <a:t>Ball Faced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 Bold"/>
                        </a:rPr>
                        <a:t>Total Run Scored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 Bold"/>
                        </a:rPr>
                        <a:t>Strike Rate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</a:tr>
              <a:tr h="6016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AD Russell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882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1517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172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</a:tr>
              <a:tr h="6016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SP Narine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573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892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155.67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</a:tr>
              <a:tr h="6016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HH Pandya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897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1349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150.39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</a:tr>
              <a:tr h="6016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V Sehwag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1833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2728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148.83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6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GJ Maxwell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1013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1505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148.57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9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AB de Villiers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3264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4849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148.56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6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RR Pant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1416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2079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146.82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6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JC Buttler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1184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1714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144.76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6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KA Pollard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2107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3023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143.47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6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CH Gayle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3342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4772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</a:rPr>
                        <a:t>142.79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388571" y="3003258"/>
            <a:ext cx="8234110" cy="493827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763379" y="593471"/>
            <a:ext cx="11664493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Aggressive batsmen(Batter with High Strike Rate)</a:t>
            </a:r>
          </a:p>
        </p:txBody>
      </p:sp>
      <p:sp>
        <p:nvSpPr>
          <p:cNvPr name="AutoShape 8" id="8"/>
          <p:cNvSpPr/>
          <p:nvPr/>
        </p:nvSpPr>
        <p:spPr>
          <a:xfrm>
            <a:off x="3651597" y="1133475"/>
            <a:ext cx="1098480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5231" y="1862643"/>
            <a:ext cx="13421172" cy="785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SELECT tr.batsman,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tr.run,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o.match AS Total_out,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round(((tr.run*1.0)/o.match),2) AS Average,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s.season AS "Season Played"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FROM (SELECT batsman,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        SUM(batsman_runs) AS Run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FROM ipl_balls GROUP BY batsman) as tr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INNER JOIN(SELECT DISTINCT player_dismissed,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                    COUNT(DISTINCT id) AS match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FROM ipl_balls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WHERE player_dismissed != 'NA'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GROUP BY player_dismissed) AS o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ON tr.batsman=o.player_dismissed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INNER JOIN (SELECT ib.batsman,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                      COUNT(DISTINCT DATE_PART('year', im.date)) AS Season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 FROM ipl_balls AS ib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 JOIN ipl_matches AS im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 ON ib.id=im.id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                           GROUP BY batsman) AS s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ON tr.batsman=s.batsman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WHERE s.season&gt;2 AND tr.run&gt;500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ORDER BY Average DESC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 Bold"/>
              </a:rPr>
              <a:t>LIMIT 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03508" y="479171"/>
            <a:ext cx="11664493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Anchor batsmen(Batter with good average)</a:t>
            </a:r>
          </a:p>
        </p:txBody>
      </p:sp>
      <p:sp>
        <p:nvSpPr>
          <p:cNvPr name="AutoShape 7" id="7"/>
          <p:cNvSpPr/>
          <p:nvPr/>
        </p:nvSpPr>
        <p:spPr>
          <a:xfrm>
            <a:off x="3577376" y="1023938"/>
            <a:ext cx="1098480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3651597" y="1133475"/>
            <a:ext cx="1098480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458972"/>
          <a:ext cx="7274131" cy="7126067"/>
        </p:xfrm>
        <a:graphic>
          <a:graphicData uri="http://schemas.openxmlformats.org/drawingml/2006/table">
            <a:tbl>
              <a:tblPr/>
              <a:tblGrid>
                <a:gridCol w="1623502"/>
                <a:gridCol w="996732"/>
                <a:gridCol w="1530920"/>
                <a:gridCol w="1276229"/>
                <a:gridCol w="1846749"/>
              </a:tblGrid>
              <a:tr h="9168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 Bold"/>
                        </a:rPr>
                        <a:t>Batsman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 Bold"/>
                        </a:rPr>
                        <a:t>run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 Bold"/>
                        </a:rPr>
                        <a:t>total_out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 Bold"/>
                        </a:rPr>
                        <a:t>average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 Bold"/>
                        </a:rPr>
                        <a:t>Season Played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</a:tr>
              <a:tr h="5684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KL Rahul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2647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44.86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</a:tr>
              <a:tr h="5684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DA Warner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5254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123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42.72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</a:tr>
              <a:tr h="5684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CH Gayle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4772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41.14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B88"/>
                    </a:solidFill>
                  </a:tcPr>
                </a:tc>
              </a:tr>
              <a:tr h="5684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MS Dhoni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4632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113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40.99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4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AB de Villiers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4849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40.41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8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LMP Simmons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1079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39.96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4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SE Marsh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2477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39.95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4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JP Duminy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2029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39.78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8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KS Williamson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1619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41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39.49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4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MEK Hussey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1977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51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38.76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</a:rPr>
                        <a:t>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36321" y="3203124"/>
            <a:ext cx="9379643" cy="563776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277729" y="517271"/>
            <a:ext cx="11664493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Anchor batsmen(Batter with good average)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1010" y="1323975"/>
            <a:ext cx="15455835" cy="891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SELECT DISTINCT ib.batsman,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        s.season AS season_played, m.match AS match,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        b.ovar_boundaries AS sixes,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        ROUND((b.ovar_boundaries*1.0/m.match),2) as "six_per_match",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        a.boundaries AS fours,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        ROUND((a.boundaries*1.0/m.match),2) as four_per_match,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       (ROUND((b.ovar_boundaries*1.0/m.match),2)+ROUND((a.boundaries*1.0/m.match),2))/2 AS avg_boundary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FROM ipl_balls AS ib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JOIN (SELECT batsman, COUNT(batsman_runs) AS boundaries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"/>
              </a:rPr>
              <a:t>            </a:t>
            </a:r>
            <a:r>
              <a:rPr lang="en-US" sz="1727">
                <a:solidFill>
                  <a:srgbClr val="000000"/>
                </a:solidFill>
                <a:latin typeface="Public Sans Bold"/>
              </a:rPr>
              <a:t>FROM ipl_balls WHERE batsman_runs=4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"/>
              </a:rPr>
              <a:t>            </a:t>
            </a:r>
            <a:r>
              <a:rPr lang="en-US" sz="1727">
                <a:solidFill>
                  <a:srgbClr val="000000"/>
                </a:solidFill>
                <a:latin typeface="Public Sans Bold"/>
              </a:rPr>
              <a:t>GROUP BY batsman ) AS a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ON ib.batsman=a.batsman 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JOIN (SELECT batsman, COUNT(batsman_runs) AS ovar_boundaries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FROM ipl_balls WHERE batsman_runs=6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GROUP BY batsman ) AS b 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ON ib.batsman=b.batsman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JOIN (SELECT ib.batsman, COUNT(DISTINCT DATE_PART('year', im.date)) AS Season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 FROM ipl_balls AS ib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JOIN ipl_matches AS im ON ib.id=im.id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GROUP BY batsman) AS s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ON ib.batsman=s.batsman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JOIN(SELECT DISTINCT batsman, COUNT(distinct id) AS match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 </a:t>
            </a:r>
            <a:r>
              <a:rPr lang="en-US" sz="1727">
                <a:solidFill>
                  <a:srgbClr val="000000"/>
                </a:solidFill>
                <a:latin typeface="Public Sans Bold"/>
              </a:rPr>
              <a:t>FROM ipl_balls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"/>
              </a:rPr>
              <a:t>            </a:t>
            </a:r>
            <a:r>
              <a:rPr lang="en-US" sz="1727">
                <a:solidFill>
                  <a:srgbClr val="000000"/>
                </a:solidFill>
                <a:latin typeface="Public Sans Bold"/>
              </a:rPr>
              <a:t>GROUP BY </a:t>
            </a:r>
            <a:r>
              <a:rPr lang="en-US" sz="1727">
                <a:solidFill>
                  <a:srgbClr val="000000"/>
                </a:solidFill>
                <a:latin typeface="Public Sans Bold"/>
              </a:rPr>
              <a:t>batsman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             </a:t>
            </a:r>
            <a:r>
              <a:rPr lang="en-US" sz="1727">
                <a:solidFill>
                  <a:srgbClr val="000000"/>
                </a:solidFill>
                <a:latin typeface="Public Sans Bold"/>
              </a:rPr>
              <a:t>ORDER BY match DESC) AS m  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ON ib.batsman=m.batsman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WHERE s.season&gt;2</a:t>
            </a:r>
          </a:p>
          <a:p>
            <a:pPr algn="just">
              <a:lnSpc>
                <a:spcPts val="2418"/>
              </a:lnSpc>
            </a:pPr>
            <a:r>
              <a:rPr lang="en-US" sz="1727">
                <a:solidFill>
                  <a:srgbClr val="000000"/>
                </a:solidFill>
                <a:latin typeface="Public Sans Bold"/>
              </a:rPr>
              <a:t>ORDER BY avg_boundary DESC LIMIT 10</a:t>
            </a:r>
          </a:p>
          <a:p>
            <a:pPr algn="just">
              <a:lnSpc>
                <a:spcPts val="2418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96704" y="479171"/>
            <a:ext cx="11664493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Hard hitter batsmen(Batter with most boundaries)</a:t>
            </a:r>
          </a:p>
        </p:txBody>
      </p:sp>
      <p:sp>
        <p:nvSpPr>
          <p:cNvPr name="AutoShape 7" id="7"/>
          <p:cNvSpPr/>
          <p:nvPr/>
        </p:nvSpPr>
        <p:spPr>
          <a:xfrm>
            <a:off x="3577376" y="1023938"/>
            <a:ext cx="1098480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3577376" y="1023938"/>
            <a:ext cx="1098480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1495425"/>
          <a:ext cx="7349284" cy="5553075"/>
        </p:xfrm>
        <a:graphic>
          <a:graphicData uri="http://schemas.openxmlformats.org/drawingml/2006/table">
            <a:tbl>
              <a:tblPr/>
              <a:tblGrid>
                <a:gridCol w="1182242"/>
                <a:gridCol w="911891"/>
                <a:gridCol w="731658"/>
                <a:gridCol w="626521"/>
                <a:gridCol w="1062086"/>
                <a:gridCol w="621524"/>
                <a:gridCol w="1164022"/>
                <a:gridCol w="1049340"/>
              </a:tblGrid>
              <a:tr h="7060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 Bold"/>
                        </a:rPr>
                        <a:t>batsman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 Bold"/>
                        </a:rPr>
                        <a:t>season_played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 Bold"/>
                        </a:rPr>
                        <a:t>match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 Bold"/>
                        </a:rPr>
                        <a:t>sixes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 Bold"/>
                        </a:rPr>
                        <a:t>six_per_match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 Bold"/>
                        </a:rPr>
                        <a:t>fours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 Bold"/>
                        </a:rPr>
                        <a:t>four_per_match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 Bold"/>
                        </a:rPr>
                        <a:t>avg_</a:t>
                      </a:r>
                      <a:endParaRPr lang="en-US" sz="1100"/>
                    </a:p>
                    <a:p>
                      <a:pPr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 Bold"/>
                        </a:rPr>
                        <a:t>boundary</a:t>
                      </a:r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5D5"/>
                    </a:solidFill>
                  </a:tcPr>
                </a:tc>
              </a:tr>
              <a:tr h="4293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CH Gayle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131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349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2.66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384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2.93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2.795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7060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LMP Simmons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44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1.52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109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3.76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2.64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4293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ML Hayden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44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1.38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121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3.78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2.58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6AB"/>
                    </a:solidFill>
                  </a:tcPr>
                </a:tc>
              </a:tr>
              <a:tr h="4293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SE Marsh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69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78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1.13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266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3.86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2.495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DA Warner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142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195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1.37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510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3.59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2.48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KL Rahul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72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104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1.44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234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3.25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2.345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CA Lynn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41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63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1.54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128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3.12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2.33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0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MEK Hussey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58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52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0.9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198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3.41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2.155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JC Buttler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57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77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1.35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167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2.93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2.14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V Sehwag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104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106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1.02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334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3.21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</a:rPr>
                        <a:t>2.115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54747" y="1495425"/>
            <a:ext cx="9518506" cy="58186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96704" y="479171"/>
            <a:ext cx="11664493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Hard hitter batsmen(Batter with most boundaries)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2811" y="3299460"/>
            <a:ext cx="13421172" cy="418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SELECT DISTINCT bowler,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COUNT(bowler) AS balls,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(COUNT(bowler)/6) || '.' || (COUNT(bowler)%6) AS Over,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SUM(total_runs) AS run,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                   ROUND(SUM(total_runs)/(COUNT(bowler)/6.0),2) AS economy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FROM ipl_balls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GROUP BY DISTINCT bowler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HAVING COUNT(bowler)&gt;500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ORDER BY economy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ublic Sans Bold"/>
              </a:rPr>
              <a:t>LIMIT 10;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7818" y="-100120"/>
            <a:ext cx="865180" cy="10487240"/>
            <a:chOff x="0" y="0"/>
            <a:chExt cx="227866" cy="2762071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27866" cy="2762071"/>
            </a:xfrm>
            <a:custGeom>
              <a:avLst/>
              <a:gdLst/>
              <a:ahLst/>
              <a:cxnLst/>
              <a:rect r="r" b="b" t="t" l="l"/>
              <a:pathLst>
                <a:path h="2762071" w="227866">
                  <a:moveTo>
                    <a:pt x="0" y="0"/>
                  </a:moveTo>
                  <a:lnTo>
                    <a:pt x="227866" y="0"/>
                  </a:lnTo>
                  <a:lnTo>
                    <a:pt x="227866" y="2762071"/>
                  </a:lnTo>
                  <a:lnTo>
                    <a:pt x="0" y="2762071"/>
                  </a:lnTo>
                  <a:close/>
                </a:path>
              </a:pathLst>
            </a:custGeom>
            <a:solidFill>
              <a:srgbClr val="E3B0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15928" y="108520"/>
            <a:ext cx="8279790" cy="1154148"/>
            <a:chOff x="0" y="0"/>
            <a:chExt cx="2180686" cy="303973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2180685" cy="303973"/>
            </a:xfrm>
            <a:custGeom>
              <a:avLst/>
              <a:gdLst/>
              <a:ahLst/>
              <a:cxnLst/>
              <a:rect r="r" b="b" t="t" l="l"/>
              <a:pathLst>
                <a:path h="303973" w="2180685">
                  <a:moveTo>
                    <a:pt x="47687" y="0"/>
                  </a:moveTo>
                  <a:lnTo>
                    <a:pt x="2132998" y="0"/>
                  </a:lnTo>
                  <a:cubicBezTo>
                    <a:pt x="2159335" y="0"/>
                    <a:pt x="2180685" y="21350"/>
                    <a:pt x="2180685" y="47687"/>
                  </a:cubicBezTo>
                  <a:lnTo>
                    <a:pt x="2180685" y="256286"/>
                  </a:lnTo>
                  <a:cubicBezTo>
                    <a:pt x="2180685" y="282623"/>
                    <a:pt x="2159335" y="303973"/>
                    <a:pt x="2132998" y="303973"/>
                  </a:cubicBezTo>
                  <a:lnTo>
                    <a:pt x="47687" y="303973"/>
                  </a:lnTo>
                  <a:cubicBezTo>
                    <a:pt x="21350" y="303973"/>
                    <a:pt x="0" y="282623"/>
                    <a:pt x="0" y="256286"/>
                  </a:cubicBezTo>
                  <a:lnTo>
                    <a:pt x="0" y="47687"/>
                  </a:lnTo>
                  <a:cubicBezTo>
                    <a:pt x="0" y="21350"/>
                    <a:pt x="21350" y="0"/>
                    <a:pt x="47687" y="0"/>
                  </a:cubicBezTo>
                  <a:close/>
                </a:path>
              </a:pathLst>
            </a:custGeom>
            <a:solidFill>
              <a:srgbClr val="EDCB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31196" y="307152"/>
            <a:ext cx="9520437" cy="7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67"/>
              </a:lnSpc>
            </a:pPr>
            <a:r>
              <a:rPr lang="en-US" sz="5474">
                <a:solidFill>
                  <a:srgbClr val="2B2B28"/>
                </a:solidFill>
                <a:latin typeface="Garet Bold"/>
              </a:rPr>
              <a:t>Bidding On Bowlers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63379" y="1461070"/>
            <a:ext cx="11664493" cy="43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7"/>
              </a:lnSpc>
            </a:pPr>
            <a:r>
              <a:rPr lang="en-US" sz="3199">
                <a:solidFill>
                  <a:srgbClr val="BF3030"/>
                </a:solidFill>
                <a:latin typeface="Garet Bold"/>
              </a:rPr>
              <a:t>Economical bowlers(bowlers with good economy)</a:t>
            </a:r>
          </a:p>
        </p:txBody>
      </p:sp>
      <p:sp>
        <p:nvSpPr>
          <p:cNvPr name="AutoShape 11" id="11"/>
          <p:cNvSpPr/>
          <p:nvPr/>
        </p:nvSpPr>
        <p:spPr>
          <a:xfrm>
            <a:off x="3651597" y="2005836"/>
            <a:ext cx="1098480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DAFh1XEbmjM</dc:identifier>
  <dcterms:modified xsi:type="dcterms:W3CDTF">2011-08-01T06:04:30Z</dcterms:modified>
  <cp:revision>1</cp:revision>
  <dc:title>Green Modern English Course Presentation</dc:title>
</cp:coreProperties>
</file>